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1" r:id="rId4"/>
  </p:sldMasterIdLst>
  <p:sldIdLst>
    <p:sldId id="266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  <p:sldId id="317" r:id="rId15"/>
    <p:sldId id="318" r:id="rId16"/>
    <p:sldId id="320" r:id="rId17"/>
    <p:sldId id="321" r:id="rId18"/>
    <p:sldId id="322" r:id="rId19"/>
    <p:sldId id="323" r:id="rId20"/>
    <p:sldId id="319" r:id="rId21"/>
    <p:sldId id="324" r:id="rId22"/>
    <p:sldId id="325" r:id="rId23"/>
    <p:sldId id="32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>
        <p:scale>
          <a:sx n="47" d="100"/>
          <a:sy n="47" d="100"/>
        </p:scale>
        <p:origin x="2064" y="7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58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975841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150509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16753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16990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4406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31222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6E202-B606-4609-B914-27C9371A1F6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803206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450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265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653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823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714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745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395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7D986-8816-4272-A432-0437A28A9828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32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12/23/2024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6556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4" r:id="rId13"/>
    <p:sldLayoutId id="2147483735" r:id="rId14"/>
    <p:sldLayoutId id="2147483736" r:id="rId15"/>
    <p:sldLayoutId id="2147483737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becksddf/churn-in-telecoms-dataset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" y="0"/>
            <a:ext cx="7596700" cy="6858000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  <a:effectLst>
            <a:outerShdw blurRad="10033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400" y="320843"/>
            <a:ext cx="7596701" cy="3828932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 fontScale="90000"/>
          </a:bodyPr>
          <a:lstStyle/>
          <a:p>
            <a:r>
              <a:rPr lang="en-US" sz="7200" dirty="0">
                <a:solidFill>
                  <a:schemeClr val="accent5">
                    <a:lumMod val="50000"/>
                  </a:schemeClr>
                </a:solidFill>
              </a:rPr>
              <a:t>CUSTOMER CHURN PREDICTION FOR SYRIATEL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300" y="4149775"/>
            <a:ext cx="10301801" cy="93557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A Machine Learning Approach to Retain Customer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D6D32-7861-4542-8F05-40AF61385F4F}"/>
              </a:ext>
            </a:extLst>
          </p:cNvPr>
          <p:cNvSpPr txBox="1"/>
          <p:nvPr/>
        </p:nvSpPr>
        <p:spPr>
          <a:xfrm>
            <a:off x="2449286" y="5035487"/>
            <a:ext cx="948642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>
                <a:solidFill>
                  <a:srgbClr val="00B050"/>
                </a:solidFill>
              </a:rPr>
              <a:t>Presented by: George Mochama Edwin</a:t>
            </a:r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9D76D-FE76-477D-8A04-50D8BE6CE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660" y="331062"/>
            <a:ext cx="8596668" cy="770021"/>
          </a:xfrm>
        </p:spPr>
        <p:txBody>
          <a:bodyPr/>
          <a:lstStyle/>
          <a:p>
            <a:r>
              <a:rPr lang="en-US" dirty="0"/>
              <a:t>Modeling Approach</a:t>
            </a:r>
            <a:endParaRPr lang="en-K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559B38D-E715-429A-9444-581D2129CA5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7863" y="1017737"/>
            <a:ext cx="10262853" cy="53860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3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Models Evaluated</a:t>
            </a:r>
            <a:r>
              <a:rPr kumimoji="0" lang="en-KE" altLang="en-KE" sz="36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</a:pPr>
            <a:r>
              <a:rPr kumimoji="0" lang="en-US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</a:rPr>
              <a:t>Logistic Regression</a:t>
            </a: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Baseline model for simplicity and interpretability.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</a:pPr>
            <a:r>
              <a:rPr kumimoji="0" lang="en-US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</a:rPr>
              <a:t>Random Forest Classifier: </a:t>
            </a: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Combines multiple decision trees for robustness.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</a:pPr>
            <a:r>
              <a:rPr kumimoji="0" lang="en-US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</a:rPr>
              <a:t>Decision Tree Classifier: </a:t>
            </a: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Simple and interpretable but prone to overfitting.</a:t>
            </a:r>
          </a:p>
          <a:p>
            <a:pPr mar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Evaluation Metrics</a:t>
            </a:r>
            <a:r>
              <a:rPr kumimoji="0" lang="en-KE" altLang="en-KE" sz="36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Precision, Recall, F1-Score, AUC-ROC.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84649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0E281-985D-4CC9-A861-A2A4BA3AA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1895"/>
          </a:xfrm>
        </p:spPr>
        <p:txBody>
          <a:bodyPr/>
          <a:lstStyle/>
          <a:p>
            <a:r>
              <a:rPr lang="en-US" dirty="0"/>
              <a:t>Logistic Regression Performance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D6ACE-5FB2-4055-96AA-E5F20DE256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31495"/>
            <a:ext cx="9750034" cy="4709867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Results</a:t>
            </a: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Training Accuracy: 89.32%.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Test Accuracy: 88.57%.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AUC: 0.861.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Challenges: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High performance for "No Churn" (97% recall).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Low performance for "Churn" (22% recall).</a:t>
            </a:r>
          </a:p>
        </p:txBody>
      </p:sp>
    </p:spTree>
    <p:extLst>
      <p:ext uri="{BB962C8B-B14F-4D97-AF65-F5344CB8AC3E}">
        <p14:creationId xmlns:p14="http://schemas.microsoft.com/office/powerpoint/2010/main" val="1914199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E20CB-BB69-4460-B307-26F9A702E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6063"/>
          </a:xfrm>
        </p:spPr>
        <p:txBody>
          <a:bodyPr/>
          <a:lstStyle/>
          <a:p>
            <a:r>
              <a:rPr lang="en-US" b="1" dirty="0"/>
              <a:t>Random Forest Performance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B076B-AC04-48CE-81D5-97C35AE29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395663"/>
            <a:ext cx="10664435" cy="4645699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Results</a:t>
            </a: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Training Accuracy: 100% (Potential overfitting).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Test Accuracy: 94%.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AUC: 0.871.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Highlights: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Best performance among models.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Balanced Precision (68%) and Recall (74%) for "Churn".</a:t>
            </a:r>
          </a:p>
          <a:p>
            <a:endParaRPr lang="en-KE" sz="3600" dirty="0"/>
          </a:p>
        </p:txBody>
      </p:sp>
    </p:spTree>
    <p:extLst>
      <p:ext uri="{BB962C8B-B14F-4D97-AF65-F5344CB8AC3E}">
        <p14:creationId xmlns:p14="http://schemas.microsoft.com/office/powerpoint/2010/main" val="3639587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F159-701A-45CE-9A72-C544E8324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86063"/>
          </a:xfrm>
        </p:spPr>
        <p:txBody>
          <a:bodyPr/>
          <a:lstStyle/>
          <a:p>
            <a:r>
              <a:rPr lang="en-US" b="1" dirty="0"/>
              <a:t>Decision Tree Performance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5E4A9-954A-4079-B9F6-F38B68936C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24001"/>
            <a:ext cx="10295466" cy="4517362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Results</a:t>
            </a: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Training Accuracy: 100% (Severe overfitting).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Test Accuracy: 90.86%.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AUC: 0.814.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Observations: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High precision for "No Churn" (96%).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Moderate recall for "Churn" (72%).</a:t>
            </a:r>
          </a:p>
          <a:p>
            <a:endParaRPr lang="en-KE" sz="3600" dirty="0"/>
          </a:p>
        </p:txBody>
      </p:sp>
    </p:spTree>
    <p:extLst>
      <p:ext uri="{BB962C8B-B14F-4D97-AF65-F5344CB8AC3E}">
        <p14:creationId xmlns:p14="http://schemas.microsoft.com/office/powerpoint/2010/main" val="3787339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3A0FC8-8793-4D05-A73D-D1FA6AF79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ROC Curve Comparison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317A5-FC36-487A-9621-359E6A1A4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411705"/>
            <a:ext cx="11049446" cy="462965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b="1" dirty="0"/>
              <a:t>Key Points</a:t>
            </a:r>
            <a:r>
              <a:rPr lang="en-US" sz="3600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Random Forest outperforms Logistic Regression and Decision Tree.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ROC curves demonstrate trade-offs between models.</a:t>
            </a:r>
          </a:p>
          <a:p>
            <a:endParaRPr lang="en-KE" sz="3600" dirty="0"/>
          </a:p>
        </p:txBody>
      </p:sp>
    </p:spTree>
    <p:extLst>
      <p:ext uri="{BB962C8B-B14F-4D97-AF65-F5344CB8AC3E}">
        <p14:creationId xmlns:p14="http://schemas.microsoft.com/office/powerpoint/2010/main" val="2841277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7A2A4-7DF0-447F-AF4E-241894D1E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82316"/>
          </a:xfrm>
        </p:spPr>
        <p:txBody>
          <a:bodyPr/>
          <a:lstStyle/>
          <a:p>
            <a:r>
              <a:rPr lang="en-US" dirty="0"/>
              <a:t>Combined ROC curves for all models.</a:t>
            </a:r>
            <a:endParaRPr lang="en-K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ADB58E-3725-4919-8C98-77C4FE8541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1491916"/>
            <a:ext cx="11330242" cy="4756484"/>
          </a:xfrm>
        </p:spPr>
      </p:pic>
    </p:spTree>
    <p:extLst>
      <p:ext uri="{BB962C8B-B14F-4D97-AF65-F5344CB8AC3E}">
        <p14:creationId xmlns:p14="http://schemas.microsoft.com/office/powerpoint/2010/main" val="2389895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077DE-2B72-48D0-8D34-4E44FD99D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 Analysis</a:t>
            </a:r>
            <a:endParaRPr lang="en-K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5909722-FA03-4657-BFEF-4E65B43F214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7333" y="1774936"/>
            <a:ext cx="10439845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3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Most Influential Features</a:t>
            </a:r>
            <a:r>
              <a:rPr kumimoji="0" lang="en-KE" altLang="en-KE" sz="36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total day minutes (33.4% importance).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international plan (17.3% importance).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total eve minutes (9.4% importance).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3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Lesser Influential Features</a:t>
            </a:r>
            <a:r>
              <a:rPr kumimoji="0" lang="en-KE" altLang="en-KE" sz="36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customer service calls (0.9% importance).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total day calls (3.2% importance).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42176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471B9-582B-474C-8636-F4688848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77516"/>
          </a:xfrm>
        </p:spPr>
        <p:txBody>
          <a:bodyPr>
            <a:normAutofit fontScale="90000"/>
          </a:bodyPr>
          <a:lstStyle/>
          <a:p>
            <a:r>
              <a:rPr lang="en-US" dirty="0"/>
              <a:t>Feature importance bar chart for RF.</a:t>
            </a:r>
            <a:endParaRPr lang="en-K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0E7F60-EF96-42CA-B416-6B3918BF0F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7467" y="1604212"/>
            <a:ext cx="9129670" cy="5034204"/>
          </a:xfrm>
        </p:spPr>
      </p:pic>
    </p:spTree>
    <p:extLst>
      <p:ext uri="{BB962C8B-B14F-4D97-AF65-F5344CB8AC3E}">
        <p14:creationId xmlns:p14="http://schemas.microsoft.com/office/powerpoint/2010/main" val="2699587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F8125-DAE9-4CB7-BBC2-EC474EC93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21895"/>
          </a:xfrm>
        </p:spPr>
        <p:txBody>
          <a:bodyPr/>
          <a:lstStyle/>
          <a:p>
            <a:r>
              <a:rPr lang="en-US" dirty="0"/>
              <a:t>Model Selection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B6D68A-4A8E-4900-B505-13F01BB0B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331495"/>
            <a:ext cx="9220645" cy="4709867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b="1" dirty="0"/>
              <a:t>Summary</a:t>
            </a:r>
            <a:r>
              <a:rPr lang="en-US" sz="3600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Random Forest is the best-performing model: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Test Accuracy: 94%.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600" dirty="0"/>
              <a:t>AUC: 0.871.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/>
              <a:t>Handles class imbalance better with SMOTE resampling.</a:t>
            </a:r>
          </a:p>
        </p:txBody>
      </p:sp>
    </p:spTree>
    <p:extLst>
      <p:ext uri="{BB962C8B-B14F-4D97-AF65-F5344CB8AC3E}">
        <p14:creationId xmlns:p14="http://schemas.microsoft.com/office/powerpoint/2010/main" val="9808659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FEC92-F251-4C2A-819B-DB0FB65FB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124" y="141547"/>
            <a:ext cx="8596668" cy="866274"/>
          </a:xfrm>
        </p:spPr>
        <p:txBody>
          <a:bodyPr/>
          <a:lstStyle/>
          <a:p>
            <a:r>
              <a:rPr lang="en-US" dirty="0"/>
              <a:t>Conclusion</a:t>
            </a:r>
            <a:endParaRPr lang="en-K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E918D75-C464-4E62-B0E8-DFEEFBC5484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8577" y="794801"/>
            <a:ext cx="10776729" cy="5940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3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Key Takeaways</a:t>
            </a:r>
            <a:r>
              <a:rPr kumimoji="0" lang="en-KE" altLang="en-KE" sz="36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Random Forest is the most suitable model for deployment.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Focus on features like total day minutes and international plan.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Address class imbalance with SMOTE or similar techniques.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36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Next Steps</a:t>
            </a:r>
            <a:r>
              <a:rPr kumimoji="0" lang="en-KE" altLang="en-KE" sz="36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Optimize hyperparameters further.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3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Deploy the model in a real-world environment.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16082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0021"/>
          </a:xfrm>
        </p:spPr>
        <p:txBody>
          <a:bodyPr>
            <a:normAutofit/>
          </a:bodyPr>
          <a:lstStyle/>
          <a:p>
            <a:r>
              <a:rPr lang="en-US" dirty="0"/>
              <a:t>Project Overview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873120-CF17-41F1-8320-C73B19210B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95368"/>
            <a:ext cx="9044182" cy="408781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200" b="1" dirty="0"/>
              <a:t>Key Points</a:t>
            </a:r>
            <a:r>
              <a:rPr lang="en-US" sz="3200" dirty="0"/>
              <a:t>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/>
              <a:t>Develop a binary classification model to predict customer churn.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/>
              <a:t>Analyze behavior, usage patterns, and demographics.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800" dirty="0"/>
              <a:t>Goal: Enable targeted retention strategies to minimize revenue loss.</a:t>
            </a:r>
          </a:p>
        </p:txBody>
      </p:sp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9959B-DC7A-45D8-A3F1-22796831E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240" y="142870"/>
            <a:ext cx="8596668" cy="673768"/>
          </a:xfrm>
        </p:spPr>
        <p:txBody>
          <a:bodyPr/>
          <a:lstStyle/>
          <a:p>
            <a:r>
              <a:rPr lang="en-US" dirty="0"/>
              <a:t>Actionable Insights</a:t>
            </a:r>
            <a:endParaRPr lang="en-K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3C7E1EA-DD4D-48F1-BE0D-D7C58011AAD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69565" y="1052042"/>
            <a:ext cx="11353467" cy="569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Focus on High-Risk Customers</a:t>
            </a: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Customers with an international plan have a 42% churn rate.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Target this group with improved international plan offerings or discounts.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Enhance Customer Engagement</a:t>
            </a: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Customers with a voice mail plan churn less (8.6% vs. 16.7% without).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Promote voice mail plans to reduce churn rates.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1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Monitor Usage Patterns</a:t>
            </a: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</a:rPr>
              <a:t>: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High total day minutes is a strong predictor of churn.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KE" altLang="en-KE" sz="2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Analyze</a:t>
            </a: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high usage patterns and offer loyalty incentives or tailored plans.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KE" altLang="en-K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824481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3CF14-F0A7-4B80-8808-B9FDB4758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898358"/>
          </a:xfrm>
        </p:spPr>
        <p:txBody>
          <a:bodyPr/>
          <a:lstStyle/>
          <a:p>
            <a:r>
              <a:rPr lang="en-US" dirty="0"/>
              <a:t>Problem Definition</a:t>
            </a:r>
            <a:endParaRPr lang="en-KE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05F6B76-E89D-416D-AD9A-48B41A30973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7334" y="1547842"/>
            <a:ext cx="10231298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3600" b="1" dirty="0">
                <a:solidFill>
                  <a:schemeClr val="tx1"/>
                </a:solidFill>
              </a:rPr>
              <a:t>Objective</a:t>
            </a:r>
            <a:r>
              <a:rPr lang="en-KE" altLang="en-KE" sz="3600" dirty="0">
                <a:solidFill>
                  <a:schemeClr val="tx1"/>
                </a:solidFill>
              </a:rPr>
              <a:t>: Predict customer churn (Yes/No) using ML models.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3600" b="1" dirty="0">
                <a:solidFill>
                  <a:schemeClr val="tx1"/>
                </a:solidFill>
              </a:rPr>
              <a:t>Outcome</a:t>
            </a:r>
            <a:r>
              <a:rPr lang="en-KE" altLang="en-KE" sz="3600" dirty="0">
                <a:solidFill>
                  <a:schemeClr val="tx1"/>
                </a:solidFill>
              </a:rPr>
              <a:t>: Provide actionable insights to: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3600" dirty="0">
                <a:solidFill>
                  <a:schemeClr val="tx1"/>
                </a:solidFill>
              </a:rPr>
              <a:t>Reduce churn rates.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3600" dirty="0">
                <a:solidFill>
                  <a:schemeClr val="tx1"/>
                </a:solidFill>
              </a:rPr>
              <a:t>Enhance customer retention and satisfaction.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3600" b="1" dirty="0">
                <a:solidFill>
                  <a:schemeClr val="tx1"/>
                </a:solidFill>
              </a:rPr>
              <a:t>Metrics for Success</a:t>
            </a:r>
            <a:r>
              <a:rPr lang="en-KE" altLang="en-KE" sz="3600" dirty="0">
                <a:solidFill>
                  <a:schemeClr val="tx1"/>
                </a:solidFill>
              </a:rPr>
              <a:t>:</a:t>
            </a:r>
          </a:p>
          <a:p>
            <a:pPr marL="0" lvl="0" indent="0"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KE" altLang="en-KE" sz="3600" dirty="0">
                <a:solidFill>
                  <a:schemeClr val="tx1"/>
                </a:solidFill>
              </a:rPr>
              <a:t>Accuracy, Precision, Recall, F1-Score, AUC-ROC.</a:t>
            </a:r>
          </a:p>
        </p:txBody>
      </p:sp>
    </p:spTree>
    <p:extLst>
      <p:ext uri="{BB962C8B-B14F-4D97-AF65-F5344CB8AC3E}">
        <p14:creationId xmlns:p14="http://schemas.microsoft.com/office/powerpoint/2010/main" val="3428464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3D44B7-5227-495D-9297-F4590A651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</a:t>
            </a:r>
            <a:endParaRPr lang="en-K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8456AFD-3946-40DA-96B3-234FC601373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7335" y="2515928"/>
            <a:ext cx="10231298" cy="3170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Dataset Source</a:t>
            </a:r>
            <a:r>
              <a:rPr kumimoji="0" lang="en-KE" altLang="en-KE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Kaggle.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Dataset Link</a:t>
            </a:r>
            <a:r>
              <a:rPr kumimoji="0" lang="en-KE" altLang="en-KE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</a:t>
            </a:r>
            <a:r>
              <a:rPr kumimoji="0" lang="en-KE" altLang="en-KE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hlinkClick r:id="rId2"/>
              </a:rPr>
              <a:t>Kaggle Dataset</a:t>
            </a:r>
            <a:r>
              <a:rPr kumimoji="0" lang="en-KE" altLang="en-KE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Data</a:t>
            </a:r>
            <a:r>
              <a:rPr kumimoji="0" lang="en-KE" altLang="en-KE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KE" altLang="en-KE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Format</a:t>
            </a:r>
            <a:r>
              <a:rPr kumimoji="0" lang="en-KE" altLang="en-KE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CSV.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4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Features</a:t>
            </a:r>
            <a:r>
              <a:rPr kumimoji="0" lang="en-KE" altLang="en-KE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 Demographics, account details, usage patterns. </a:t>
            </a:r>
          </a:p>
        </p:txBody>
      </p:sp>
    </p:spTree>
    <p:extLst>
      <p:ext uri="{BB962C8B-B14F-4D97-AF65-F5344CB8AC3E}">
        <p14:creationId xmlns:p14="http://schemas.microsoft.com/office/powerpoint/2010/main" val="2953144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11781-7F40-45C7-A164-3C346B078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763" y="308222"/>
            <a:ext cx="8596668" cy="753979"/>
          </a:xfrm>
        </p:spPr>
        <p:txBody>
          <a:bodyPr/>
          <a:lstStyle/>
          <a:p>
            <a:r>
              <a:rPr lang="en-US" dirty="0"/>
              <a:t>Data Preparation</a:t>
            </a:r>
            <a:endParaRPr lang="en-K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5A3774D-5476-40B5-9B2F-A0C6FC0773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5763" y="1071355"/>
            <a:ext cx="10795584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Cleaning</a:t>
            </a: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Removed irrelevant columns (phone number, state, area code).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Verified no missing or duplicate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Encoding</a:t>
            </a: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Transformed international plan and voice mail plan into binary (Yes → 1, No → 0).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Scaling</a:t>
            </a: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Normalized numerical features using Min-Max Scaling.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Outlier Handling</a:t>
            </a: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Detected outliers using boxplots.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Removed outliers using the IQR method</a:t>
            </a:r>
            <a:r>
              <a:rPr kumimoji="0" lang="en-US" altLang="en-KE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  <a:endParaRPr kumimoji="0" lang="en-KE" altLang="en-KE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3703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EDFD1-1868-4C35-A2F5-B6A6F092C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10311508" cy="834189"/>
          </a:xfrm>
        </p:spPr>
        <p:txBody>
          <a:bodyPr/>
          <a:lstStyle/>
          <a:p>
            <a:r>
              <a:rPr lang="en-US" dirty="0"/>
              <a:t>Box plot of detected outliers and removed.</a:t>
            </a:r>
            <a:endParaRPr lang="en-K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4354B4B-2BCA-46C7-B54D-9E912AFF15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532" y="1984762"/>
            <a:ext cx="5005147" cy="347213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090D09-31D1-4AAA-AEAD-3A9911BAC1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5758" y="1984762"/>
            <a:ext cx="5005147" cy="34721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995CC6F-E8AD-4C2F-B412-338C3BB9A42E}"/>
              </a:ext>
            </a:extLst>
          </p:cNvPr>
          <p:cNvSpPr txBox="1"/>
          <p:nvPr/>
        </p:nvSpPr>
        <p:spPr>
          <a:xfrm>
            <a:off x="1491917" y="1475873"/>
            <a:ext cx="2245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WITH OUTLIERS</a:t>
            </a:r>
            <a:endParaRPr lang="en-KE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652EAD-6B3B-4546-A30F-45D1B711333D}"/>
              </a:ext>
            </a:extLst>
          </p:cNvPr>
          <p:cNvSpPr txBox="1"/>
          <p:nvPr/>
        </p:nvSpPr>
        <p:spPr>
          <a:xfrm>
            <a:off x="8523627" y="1545332"/>
            <a:ext cx="22458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WITHOUT OUTLIERS</a:t>
            </a:r>
            <a:endParaRPr lang="en-KE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076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265A3-D02C-4162-AC0F-744B83EA6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70021"/>
          </a:xfrm>
        </p:spPr>
        <p:txBody>
          <a:bodyPr/>
          <a:lstStyle/>
          <a:p>
            <a:r>
              <a:rPr lang="en-US" dirty="0"/>
              <a:t>Exploratory Data Analysis (EDA)</a:t>
            </a:r>
            <a:endParaRPr lang="en-KE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010C4AF-65DF-4742-B12C-AB44A4817BE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22890" y="1379621"/>
            <a:ext cx="11546220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KE" altLang="en-KE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Key Insights</a:t>
            </a:r>
            <a:r>
              <a:rPr kumimoji="0" lang="en-KE" altLang="en-KE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KE" altLang="en-KE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Customers with an international plan are more likely to churn (42% churn rate vs. 11% without the plan).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18C99D-678C-4AFA-B9B3-20B4DB855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8631" y="3246242"/>
            <a:ext cx="4004035" cy="321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71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A008E10C-8BA9-4876-A8D2-E17CB2EEFD1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6492" y="356558"/>
            <a:ext cx="1096923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KE" altLang="en-KE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Customers with a voice mail plan churn less (8.6% vs. 16.7% without the plan).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887A30-68A3-4CFC-9180-829CBA6DC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1757" y="1749789"/>
            <a:ext cx="6247443" cy="4867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16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DF0EE-9E1A-40D5-AE7A-133B95F77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753979"/>
          </a:xfrm>
        </p:spPr>
        <p:txBody>
          <a:bodyPr/>
          <a:lstStyle/>
          <a:p>
            <a:r>
              <a:rPr lang="en-US" b="1" dirty="0"/>
              <a:t>Train-Test Split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BAA14-D97C-4DAF-8544-F322DAE85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63579"/>
            <a:ext cx="8596668" cy="4677783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b="1" dirty="0"/>
              <a:t>Details</a:t>
            </a:r>
            <a:r>
              <a:rPr lang="en-US" sz="3600" dirty="0"/>
              <a:t>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Split dataset into training and test sets (70/30 split).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400" dirty="0"/>
              <a:t>Observed class imbalance:</a:t>
            </a:r>
          </a:p>
          <a:p>
            <a:pPr lvl="2" indent="-285750">
              <a:buFont typeface="Arial" panose="020B0604020202020204" pitchFamily="34" charset="0"/>
              <a:buChar char="•"/>
            </a:pPr>
            <a:r>
              <a:rPr lang="en-US" sz="3400" dirty="0"/>
              <a:t>Majority: No churn (0) - 2493 instances.</a:t>
            </a:r>
          </a:p>
          <a:p>
            <a:pPr lvl="2" indent="-285750">
              <a:buFont typeface="Arial" panose="020B0604020202020204" pitchFamily="34" charset="0"/>
              <a:buChar char="•"/>
            </a:pPr>
            <a:r>
              <a:rPr lang="en-US" sz="3400" dirty="0"/>
              <a:t>Minority: Churn (1) - 304 instances.</a:t>
            </a:r>
          </a:p>
          <a:p>
            <a:pPr marL="0" indent="0">
              <a:buNone/>
            </a:pPr>
            <a:endParaRPr lang="en-KE" sz="3600" dirty="0"/>
          </a:p>
        </p:txBody>
      </p:sp>
    </p:spTree>
    <p:extLst>
      <p:ext uri="{BB962C8B-B14F-4D97-AF65-F5344CB8AC3E}">
        <p14:creationId xmlns:p14="http://schemas.microsoft.com/office/powerpoint/2010/main" val="295195132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F3CD65D-61A5-43C9-A837-6EC73C7DA8A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16377351-63A1-4C2E-8C9A-66CDD70F1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1005</TotalTime>
  <Words>732</Words>
  <Application>Microsoft Office PowerPoint</Application>
  <PresentationFormat>Widescreen</PresentationFormat>
  <Paragraphs>113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Trebuchet MS</vt:lpstr>
      <vt:lpstr>Wingdings 3</vt:lpstr>
      <vt:lpstr>Facet</vt:lpstr>
      <vt:lpstr>CUSTOMER CHURN PREDICTION FOR SYRIATEL</vt:lpstr>
      <vt:lpstr>Project Overview</vt:lpstr>
      <vt:lpstr>Problem Definition</vt:lpstr>
      <vt:lpstr>Data Collection</vt:lpstr>
      <vt:lpstr>Data Preparation</vt:lpstr>
      <vt:lpstr>Box plot of detected outliers and removed.</vt:lpstr>
      <vt:lpstr>Exploratory Data Analysis (EDA)</vt:lpstr>
      <vt:lpstr>PowerPoint Presentation</vt:lpstr>
      <vt:lpstr>Train-Test Split</vt:lpstr>
      <vt:lpstr>Modeling Approach</vt:lpstr>
      <vt:lpstr>Logistic Regression Performance</vt:lpstr>
      <vt:lpstr>Random Forest Performance</vt:lpstr>
      <vt:lpstr>Decision Tree Performance</vt:lpstr>
      <vt:lpstr>ROC Curve Comparison</vt:lpstr>
      <vt:lpstr>Combined ROC curves for all models.</vt:lpstr>
      <vt:lpstr>Feature Importance Analysis</vt:lpstr>
      <vt:lpstr>Feature importance bar chart for RF.</vt:lpstr>
      <vt:lpstr>Model Selection</vt:lpstr>
      <vt:lpstr>Conclusion</vt:lpstr>
      <vt:lpstr>Actionable Insights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Churn Prediction for SyriaTel</dc:title>
  <dc:creator>Mojay Edwin</dc:creator>
  <cp:lastModifiedBy>Mojay Edwin</cp:lastModifiedBy>
  <cp:revision>13</cp:revision>
  <dcterms:created xsi:type="dcterms:W3CDTF">2024-12-22T17:42:25Z</dcterms:created>
  <dcterms:modified xsi:type="dcterms:W3CDTF">2024-12-24T06:11:23Z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